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8" r:id="rId2"/>
    <p:sldId id="397" r:id="rId3"/>
    <p:sldId id="398" r:id="rId4"/>
    <p:sldId id="399" r:id="rId5"/>
    <p:sldId id="404" r:id="rId6"/>
    <p:sldId id="405" r:id="rId7"/>
    <p:sldId id="400" r:id="rId8"/>
    <p:sldId id="401" r:id="rId9"/>
    <p:sldId id="402" r:id="rId10"/>
    <p:sldId id="403" r:id="rId11"/>
    <p:sldId id="348" r:id="rId12"/>
    <p:sldId id="421" r:id="rId13"/>
    <p:sldId id="420" r:id="rId14"/>
    <p:sldId id="41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52"/>
    <a:srgbClr val="E3A856"/>
    <a:srgbClr val="00487B"/>
    <a:srgbClr val="007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5260" autoAdjust="0"/>
  </p:normalViewPr>
  <p:slideViewPr>
    <p:cSldViewPr snapToGrid="0">
      <p:cViewPr>
        <p:scale>
          <a:sx n="75" d="100"/>
          <a:sy n="75" d="100"/>
        </p:scale>
        <p:origin x="-172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4AA66347-1705-604F-BA79-6BEC32AA6CF3}" type="datetimeFigureOut">
              <a:rPr lang="en-US"/>
              <a:pPr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5E9AA51F-A2E3-9341-B2CB-1728D4E50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5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831D5D12-A136-8C42-B19C-727A26E1A954}" type="datetimeFigureOut">
              <a:rPr lang="en-US"/>
              <a:pPr/>
              <a:t>10/4/16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D0EC86D2-705E-4E4C-92F1-3F60E1FEA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3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1pPr>
    <a:lvl2pPr marL="4572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2pPr>
    <a:lvl3pPr marL="9144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3pPr>
    <a:lvl4pPr marL="13716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4pPr>
    <a:lvl5pPr marL="18288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705600" cy="1323439"/>
          </a:xfrm>
        </p:spPr>
        <p:txBody>
          <a:bodyPr>
            <a:sp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44224"/>
            <a:ext cx="6705600" cy="584776"/>
          </a:xfrm>
        </p:spPr>
        <p:txBody>
          <a:bodyPr/>
          <a:lstStyle>
            <a:lvl1pPr marL="0" indent="0" algn="l">
              <a:buNone/>
              <a:defRPr b="0" i="1">
                <a:solidFill>
                  <a:srgbClr val="002F52"/>
                </a:solidFill>
                <a:latin typeface="Palatino Linotype"/>
                <a:cs typeface="Palatino Linotyp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B58BF-0238-3F4F-8BA7-21C64989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0292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B5920-6679-BF41-B08A-9584B2210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4DB79-9026-674A-8CB3-9EAE7ABF0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4406900"/>
            <a:ext cx="6970714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3886200"/>
            <a:ext cx="6970713" cy="40011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F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6B502E-8220-0E45-A607-89882E719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F12FFB-A18C-3840-85CB-E62EB7E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535113"/>
            <a:ext cx="3049588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0" y="2447465"/>
            <a:ext cx="3049588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7465"/>
            <a:ext cx="4041775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929865-FE12-2F45-8BED-9DCF4942A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A015E-868B-B341-95D9-0FA327E2F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A830AA-CAC2-8443-BECC-E3B2EC33C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54049"/>
            <a:ext cx="20177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4049"/>
            <a:ext cx="5111750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816100"/>
            <a:ext cx="20177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36AB29-9E45-A142-B4B0-C024F442E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8BC640-4201-D944-B7D0-20CEF8837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wordmark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61163" y="146050"/>
            <a:ext cx="1925637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1320800"/>
            <a:ext cx="7239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7800" y="2592388"/>
            <a:ext cx="7239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2255520" y="3383280"/>
            <a:ext cx="6858001" cy="91438"/>
          </a:xfrm>
          <a:prstGeom prst="rect">
            <a:avLst/>
          </a:prstGeom>
          <a:solidFill>
            <a:srgbClr val="002F52"/>
          </a:solidFill>
          <a:ln>
            <a:noFill/>
          </a:ln>
          <a:effectLst>
            <a:innerShdw blurRad="63500" dist="50800" dir="13500000">
              <a:srgbClr val="E3A856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-2324100" y="3406775"/>
            <a:ext cx="6858000" cy="44450"/>
          </a:xfrm>
          <a:prstGeom prst="rect">
            <a:avLst/>
          </a:prstGeom>
          <a:solidFill>
            <a:srgbClr val="E3A8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3" name="TextBox 19"/>
          <p:cNvSpPr txBox="1">
            <a:spLocks noChangeArrowheads="1"/>
          </p:cNvSpPr>
          <p:nvPr/>
        </p:nvSpPr>
        <p:spPr bwMode="auto">
          <a:xfrm>
            <a:off x="6400800" y="640080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rPr>
              <a:t>www.fordschool.umich.edu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230938"/>
            <a:ext cx="838200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F8B8C109-74AB-CD4E-9842-A6AE79242E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3" descr="ford-school_blue-vertical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381000"/>
            <a:ext cx="73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066800"/>
            <a:ext cx="6705600" cy="2246769"/>
          </a:xfrm>
        </p:spPr>
        <p:txBody>
          <a:bodyPr/>
          <a:lstStyle/>
          <a:p>
            <a:pPr algn="ctr"/>
            <a:r>
              <a:rPr lang="en-US" sz="3600" dirty="0"/>
              <a:t>The </a:t>
            </a:r>
            <a:r>
              <a:rPr lang="en-US" sz="3600" dirty="0" smtClean="0"/>
              <a:t>TPP</a:t>
            </a:r>
            <a:br>
              <a:rPr lang="en-US" sz="3600" dirty="0" smtClean="0"/>
            </a:br>
            <a:r>
              <a:rPr lang="en-US" sz="3600" dirty="0" smtClean="0"/>
              <a:t>A Tough Political Proposition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smtClean="0"/>
              <a:t>(aka </a:t>
            </a:r>
            <a:r>
              <a:rPr lang="en-US" sz="2800" dirty="0" smtClean="0"/>
              <a:t>the Trans-Pacific Partnership)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653008"/>
            <a:ext cx="6705600" cy="584776"/>
          </a:xfrm>
        </p:spPr>
        <p:txBody>
          <a:bodyPr/>
          <a:lstStyle/>
          <a:p>
            <a:pPr algn="ctr"/>
            <a:r>
              <a:rPr lang="en-US" dirty="0" smtClean="0"/>
              <a:t>Alan V. Deardorff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771078" y="4528966"/>
            <a:ext cx="6705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0" i="1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Ford School Tuesday Lunch</a:t>
            </a:r>
          </a:p>
          <a:p>
            <a:pPr algn="ctr"/>
            <a:r>
              <a:rPr lang="en-US" sz="2400" i="0" dirty="0" smtClean="0"/>
              <a:t>October 4, 2016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116660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54215"/>
            <a:ext cx="7486841" cy="1143000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Oddities of the TPP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27820"/>
            <a:ext cx="7467600" cy="47983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Exchange Rates</a:t>
            </a:r>
            <a:endParaRPr lang="en-US" dirty="0"/>
          </a:p>
          <a:p>
            <a:pPr lvl="1"/>
            <a:r>
              <a:rPr lang="en-US" dirty="0"/>
              <a:t>US wanted TPP to address currency undervaluation (which makes exports cheaper)</a:t>
            </a:r>
          </a:p>
          <a:p>
            <a:pPr lvl="1"/>
            <a:r>
              <a:rPr lang="en-US" dirty="0"/>
              <a:t>Resolution:  Side Agreement on Exchange Rates:  </a:t>
            </a:r>
          </a:p>
          <a:p>
            <a:pPr lvl="2"/>
            <a:r>
              <a:rPr lang="en-US" dirty="0"/>
              <a:t>Commitment to avoid manipulation</a:t>
            </a:r>
          </a:p>
          <a:p>
            <a:pPr lvl="2"/>
            <a:r>
              <a:rPr lang="en-US" dirty="0"/>
              <a:t>Transparency and Reporting</a:t>
            </a:r>
          </a:p>
          <a:p>
            <a:pPr lvl="2"/>
            <a:r>
              <a:rPr lang="en-US" dirty="0"/>
              <a:t>Group to meet at least annually to discuss macroeconomic and exchange rate issues</a:t>
            </a:r>
          </a:p>
          <a:p>
            <a:pPr lvl="2"/>
            <a:r>
              <a:rPr lang="en-US" dirty="0"/>
              <a:t>No enforcement mechanism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3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239000" cy="3391698"/>
          </a:xfrm>
        </p:spPr>
        <p:txBody>
          <a:bodyPr/>
          <a:lstStyle/>
          <a:p>
            <a:r>
              <a:rPr lang="en-US" dirty="0" smtClean="0"/>
              <a:t>Is it a good agreement?</a:t>
            </a:r>
          </a:p>
          <a:p>
            <a:pPr lvl="1"/>
            <a:r>
              <a:rPr lang="en-US" dirty="0" smtClean="0"/>
              <a:t>Much of it is good</a:t>
            </a:r>
          </a:p>
          <a:p>
            <a:pPr lvl="2"/>
            <a:r>
              <a:rPr lang="en-US" dirty="0" smtClean="0"/>
              <a:t>Reduces trade barriers</a:t>
            </a:r>
          </a:p>
          <a:p>
            <a:pPr lvl="2"/>
            <a:r>
              <a:rPr lang="en-US" dirty="0" smtClean="0"/>
              <a:t>Harmonizes rules on health, safety, etc.</a:t>
            </a:r>
          </a:p>
          <a:p>
            <a:pPr lvl="2"/>
            <a:r>
              <a:rPr lang="en-US" dirty="0" smtClean="0"/>
              <a:t>Broadens Rules of Origin</a:t>
            </a:r>
            <a:endParaRPr lang="en-US" dirty="0" smtClean="0"/>
          </a:p>
          <a:p>
            <a:pPr lvl="1"/>
            <a:r>
              <a:rPr lang="en-US" dirty="0" smtClean="0"/>
              <a:t>Some parts are bad (ISDR, IP)</a:t>
            </a:r>
          </a:p>
          <a:p>
            <a:pPr lvl="2"/>
            <a:r>
              <a:rPr lang="en-US" dirty="0" smtClean="0"/>
              <a:t>But not as bad as I feared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1127125"/>
          </a:xfrm>
        </p:spPr>
        <p:txBody>
          <a:bodyPr/>
          <a:lstStyle/>
          <a:p>
            <a:r>
              <a:rPr lang="en-US" dirty="0" smtClean="0"/>
              <a:t>Should TPP be Approved?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1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239000" cy="6334041"/>
          </a:xfrm>
        </p:spPr>
        <p:txBody>
          <a:bodyPr/>
          <a:lstStyle/>
          <a:p>
            <a:r>
              <a:rPr lang="en-US" dirty="0" smtClean="0"/>
              <a:t>Is it a good agreement?</a:t>
            </a:r>
          </a:p>
          <a:p>
            <a:pPr lvl="1"/>
            <a:r>
              <a:rPr lang="en-US" dirty="0" smtClean="0"/>
              <a:t>Will it hurt workers?</a:t>
            </a:r>
          </a:p>
          <a:p>
            <a:pPr lvl="2"/>
            <a:r>
              <a:rPr lang="en-US" dirty="0" smtClean="0"/>
              <a:t>Some yes, just as NAFTA did</a:t>
            </a:r>
          </a:p>
          <a:p>
            <a:pPr lvl="2"/>
            <a:r>
              <a:rPr lang="en-US" dirty="0" smtClean="0"/>
              <a:t>Provisions for labor standards are present but weak</a:t>
            </a:r>
            <a:endParaRPr lang="en-US" dirty="0" smtClean="0"/>
          </a:p>
          <a:p>
            <a:pPr lvl="1"/>
            <a:r>
              <a:rPr lang="en-US" dirty="0" smtClean="0"/>
              <a:t>Answer is not to reject TPP, but to accompany it with</a:t>
            </a:r>
          </a:p>
          <a:p>
            <a:pPr lvl="2"/>
            <a:r>
              <a:rPr lang="en-US" dirty="0" smtClean="0"/>
              <a:t>Better Trade Adjustment Assistance</a:t>
            </a:r>
          </a:p>
          <a:p>
            <a:pPr lvl="2"/>
            <a:r>
              <a:rPr lang="en-US" dirty="0" smtClean="0"/>
              <a:t>Wage Insurance</a:t>
            </a:r>
          </a:p>
          <a:p>
            <a:pPr lvl="3"/>
            <a:r>
              <a:rPr lang="en-US" dirty="0" smtClean="0"/>
              <a:t>(And not just for workers dislocated by trade)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1127125"/>
          </a:xfrm>
        </p:spPr>
        <p:txBody>
          <a:bodyPr/>
          <a:lstStyle/>
          <a:p>
            <a:r>
              <a:rPr lang="en-US" dirty="0" smtClean="0"/>
              <a:t>Should TPP be Approved?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5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239000" cy="4758226"/>
          </a:xfrm>
        </p:spPr>
        <p:txBody>
          <a:bodyPr/>
          <a:lstStyle/>
          <a:p>
            <a:r>
              <a:rPr lang="en-US" dirty="0" smtClean="0"/>
              <a:t>Would rejection of TPP be bad?</a:t>
            </a:r>
          </a:p>
          <a:p>
            <a:pPr lvl="1"/>
            <a:r>
              <a:rPr lang="en-US" dirty="0" smtClean="0"/>
              <a:t>Yes, hugely!</a:t>
            </a:r>
          </a:p>
          <a:p>
            <a:pPr lvl="1"/>
            <a:r>
              <a:rPr lang="en-US" dirty="0" smtClean="0"/>
              <a:t>It will signal US withdrawal from the liberal trading system</a:t>
            </a:r>
          </a:p>
          <a:p>
            <a:pPr lvl="1"/>
            <a:r>
              <a:rPr lang="en-US" dirty="0" smtClean="0"/>
              <a:t>It will tell TPP members that we are not on their side</a:t>
            </a:r>
          </a:p>
          <a:p>
            <a:pPr lvl="1"/>
            <a:r>
              <a:rPr lang="en-US" dirty="0" smtClean="0"/>
              <a:t>It will encourage China to move ahead with its own trading block:  </a:t>
            </a:r>
          </a:p>
          <a:p>
            <a:pPr lvl="2"/>
            <a:r>
              <a:rPr lang="en-US" dirty="0" smtClean="0"/>
              <a:t>RCEP:  Regional Comprehensive Economic Partnership (16 Asian countries)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1127125"/>
          </a:xfrm>
        </p:spPr>
        <p:txBody>
          <a:bodyPr/>
          <a:lstStyle/>
          <a:p>
            <a:r>
              <a:rPr lang="en-US" dirty="0" smtClean="0"/>
              <a:t>Should TPP be Approved?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81667"/>
            <a:ext cx="7239000" cy="3921073"/>
          </a:xfrm>
        </p:spPr>
        <p:txBody>
          <a:bodyPr/>
          <a:lstStyle/>
          <a:p>
            <a:r>
              <a:rPr lang="en-US" sz="3600" dirty="0" smtClean="0"/>
              <a:t>Maybe not:</a:t>
            </a:r>
          </a:p>
          <a:p>
            <a:pPr lvl="1"/>
            <a:r>
              <a:rPr lang="en-US" sz="3200" dirty="0" smtClean="0"/>
              <a:t>TPP 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as not yet been ratified by any country</a:t>
            </a:r>
          </a:p>
          <a:p>
            <a:pPr lvl="2"/>
            <a:r>
              <a:rPr lang="en-US" dirty="0" smtClean="0"/>
              <a:t>US</a:t>
            </a:r>
          </a:p>
          <a:p>
            <a:pPr lvl="3"/>
            <a:r>
              <a:rPr lang="en-US" dirty="0" smtClean="0"/>
              <a:t>Will not consider in Congress until after November election, if then</a:t>
            </a:r>
          </a:p>
          <a:p>
            <a:pPr lvl="3"/>
            <a:r>
              <a:rPr lang="en-US" dirty="0" smtClean="0"/>
              <a:t>TPP is opposed by Trump, Clinton, and much of the electorate</a:t>
            </a:r>
          </a:p>
          <a:p>
            <a:pPr lvl="2"/>
            <a:r>
              <a:rPr lang="en-US" dirty="0" smtClean="0"/>
              <a:t>If TPP is voted down by US, it will die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239000" cy="1127125"/>
          </a:xfrm>
        </p:spPr>
        <p:txBody>
          <a:bodyPr/>
          <a:lstStyle/>
          <a:p>
            <a:r>
              <a:rPr lang="en-US" dirty="0" smtClean="0"/>
              <a:t>Will TPP </a:t>
            </a:r>
            <a:r>
              <a:rPr lang="en-US" dirty="0"/>
              <a:t>be Approved?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2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342900"/>
            <a:ext cx="9144000" cy="616998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 rot="20825448">
            <a:off x="2523065" y="1278466"/>
            <a:ext cx="1473200" cy="575734"/>
          </a:xfrm>
          <a:prstGeom prst="ellipse">
            <a:avLst/>
          </a:prstGeom>
          <a:noFill/>
          <a:ln w="508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244746">
            <a:off x="1871133" y="1964265"/>
            <a:ext cx="1473200" cy="57573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20486207">
            <a:off x="482600" y="1591734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X?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8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54215"/>
            <a:ext cx="7486841" cy="1143000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What Is the TPP?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27820"/>
            <a:ext cx="7467600" cy="47983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Main Features of TPP (only a few of 30 chapters):</a:t>
            </a:r>
          </a:p>
          <a:p>
            <a:pPr lvl="1"/>
            <a:r>
              <a:rPr lang="en-US" dirty="0" smtClean="0"/>
              <a:t>Trade in goods:  Reduce/remove tariffs &amp; NTBs</a:t>
            </a:r>
          </a:p>
          <a:p>
            <a:pPr lvl="1"/>
            <a:r>
              <a:rPr lang="en-US" dirty="0" smtClean="0"/>
              <a:t>Trade in services:  Reduce/remove barriers</a:t>
            </a:r>
          </a:p>
          <a:p>
            <a:pPr lvl="1"/>
            <a:r>
              <a:rPr lang="en-US" dirty="0" smtClean="0"/>
              <a:t>Digital trade:  Facilitate data flows and E-commerce</a:t>
            </a:r>
          </a:p>
          <a:p>
            <a:pPr lvl="1"/>
            <a:r>
              <a:rPr lang="en-US" dirty="0" smtClean="0"/>
              <a:t>Investment:  Investor/State Dispute Resolution</a:t>
            </a:r>
          </a:p>
          <a:p>
            <a:pPr lvl="1"/>
            <a:r>
              <a:rPr lang="en-US" dirty="0" smtClean="0"/>
              <a:t>Intellectual </a:t>
            </a:r>
            <a:r>
              <a:rPr lang="en-US" dirty="0" smtClean="0"/>
              <a:t>property</a:t>
            </a:r>
            <a:r>
              <a:rPr lang="en-US" dirty="0" smtClean="0"/>
              <a:t>:   Expanded patents, etc.</a:t>
            </a:r>
          </a:p>
          <a:p>
            <a:pPr lvl="1"/>
            <a:r>
              <a:rPr lang="en-US" dirty="0"/>
              <a:t>Labor:  Enforcement of </a:t>
            </a:r>
            <a:r>
              <a:rPr lang="en-US" dirty="0" smtClean="0"/>
              <a:t>standards</a:t>
            </a:r>
            <a:endParaRPr lang="en-US" dirty="0"/>
          </a:p>
          <a:p>
            <a:pPr lvl="1"/>
            <a:r>
              <a:rPr lang="en-US" dirty="0"/>
              <a:t>Environment:  Enforcement of standards</a:t>
            </a:r>
          </a:p>
          <a:p>
            <a:pPr lvl="1"/>
            <a:r>
              <a:rPr lang="en-US" dirty="0" smtClean="0"/>
              <a:t>State</a:t>
            </a:r>
            <a:r>
              <a:rPr lang="en-US" dirty="0" smtClean="0"/>
              <a:t>-</a:t>
            </a:r>
            <a:r>
              <a:rPr lang="en-US" dirty="0"/>
              <a:t>o</a:t>
            </a:r>
            <a:r>
              <a:rPr lang="en-US" dirty="0" smtClean="0"/>
              <a:t>wned firms</a:t>
            </a:r>
            <a:r>
              <a:rPr lang="en-US" dirty="0" smtClean="0"/>
              <a:t>:  Competitive neutrality</a:t>
            </a:r>
          </a:p>
          <a:p>
            <a:pPr lvl="1"/>
            <a:r>
              <a:rPr lang="en-US" dirty="0" smtClean="0"/>
              <a:t>Currency manipulation?  (No, but side agreement)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54215"/>
            <a:ext cx="7486841" cy="1143000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Oddities of the TPP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27820"/>
            <a:ext cx="7467600" cy="4798344"/>
          </a:xfrm>
        </p:spPr>
        <p:txBody>
          <a:bodyPr>
            <a:normAutofit/>
          </a:bodyPr>
          <a:lstStyle/>
          <a:p>
            <a:r>
              <a:rPr lang="en-US" dirty="0" smtClean="0"/>
              <a:t>Tariffs</a:t>
            </a:r>
          </a:p>
          <a:p>
            <a:pPr lvl="1"/>
            <a:r>
              <a:rPr lang="en-US" dirty="0" smtClean="0"/>
              <a:t>Cars and trucks: US tariffs removed</a:t>
            </a:r>
          </a:p>
          <a:p>
            <a:pPr lvl="2"/>
            <a:r>
              <a:rPr lang="en-US" dirty="0"/>
              <a:t>Cars:  2.5%, removal phased in over 25 years.</a:t>
            </a:r>
          </a:p>
          <a:p>
            <a:pPr lvl="2"/>
            <a:r>
              <a:rPr lang="en-US" dirty="0"/>
              <a:t>Trucks:  25%, removal phased in over 30 Years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Schedules and rates differ by exporting country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6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436"/>
            <a:ext cx="9144000" cy="367825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4085613"/>
            <a:ext cx="9144000" cy="1125957"/>
            <a:chOff x="0" y="5009314"/>
            <a:chExt cx="9144000" cy="11259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408440"/>
              <a:ext cx="9144000" cy="72683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009314"/>
              <a:ext cx="9144000" cy="4525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370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1300"/>
            <a:ext cx="9144000" cy="38348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3152" y="5330913"/>
            <a:ext cx="2069847" cy="83099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Bovine Meat Cuts (i.e., Beef)</a:t>
            </a:r>
            <a:endParaRPr lang="en-US" sz="2400" dirty="0"/>
          </a:p>
        </p:txBody>
      </p:sp>
      <p:cxnSp>
        <p:nvCxnSpPr>
          <p:cNvPr id="8" name="Curved Connector 7"/>
          <p:cNvCxnSpPr/>
          <p:nvPr/>
        </p:nvCxnSpPr>
        <p:spPr>
          <a:xfrm rot="10800000" flipH="1">
            <a:off x="400873" y="4953002"/>
            <a:ext cx="390272" cy="608745"/>
          </a:xfrm>
          <a:prstGeom prst="curvedConnector4">
            <a:avLst>
              <a:gd name="adj1" fmla="val -58575"/>
              <a:gd name="adj2" fmla="val 6896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3514" y="5619182"/>
            <a:ext cx="325162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US21:  No higher that Peru FTA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714900" y="5041869"/>
            <a:ext cx="1269866" cy="57731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8969" y="460301"/>
            <a:ext cx="236809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EIF:  Entry In Force (duty-free from start)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847579" y="1096895"/>
            <a:ext cx="692655" cy="12893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15171" y="5983264"/>
            <a:ext cx="240657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US13:  Base rate until 2022; duty-free in 2022 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866820" y="5003382"/>
            <a:ext cx="711894" cy="9621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89086" y="3327623"/>
            <a:ext cx="3251628" cy="646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B10:  Eliminated in 10 annual stages, duty-free in year 10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2"/>
          </p:cNvCxnSpPr>
          <p:nvPr/>
        </p:nvCxnSpPr>
        <p:spPr>
          <a:xfrm>
            <a:off x="5914900" y="3973954"/>
            <a:ext cx="2050626" cy="56757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79967" y="1517158"/>
            <a:ext cx="3251628" cy="646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B5:  Eliminated in </a:t>
            </a:r>
            <a:r>
              <a:rPr lang="en-US" dirty="0"/>
              <a:t>5</a:t>
            </a:r>
            <a:r>
              <a:rPr lang="en-US" dirty="0" smtClean="0"/>
              <a:t> annual stages, duty-free in year </a:t>
            </a:r>
            <a:r>
              <a:rPr lang="en-US" dirty="0"/>
              <a:t>5</a:t>
            </a: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>
            <a:off x="6105781" y="2163489"/>
            <a:ext cx="2050626" cy="56757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99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18" grpId="0" animBg="1"/>
      <p:bldP spid="2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54215"/>
            <a:ext cx="7486841" cy="1143000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Oddities of the TPP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27820"/>
            <a:ext cx="7467600" cy="4798344"/>
          </a:xfrm>
        </p:spPr>
        <p:txBody>
          <a:bodyPr>
            <a:normAutofit/>
          </a:bodyPr>
          <a:lstStyle/>
          <a:p>
            <a:r>
              <a:rPr lang="en-US" dirty="0"/>
              <a:t>ISDS:  </a:t>
            </a:r>
            <a:r>
              <a:rPr lang="en-US" dirty="0" smtClean="0"/>
              <a:t>Investor</a:t>
            </a:r>
            <a:r>
              <a:rPr lang="en-US" dirty="0"/>
              <a:t>/State Dispute </a:t>
            </a:r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Controversial</a:t>
            </a:r>
          </a:p>
          <a:p>
            <a:pPr lvl="2"/>
            <a:r>
              <a:rPr lang="en-US" dirty="0" smtClean="0"/>
              <a:t>Gives foreign companies rights that domestic companies lack</a:t>
            </a:r>
            <a:endParaRPr lang="en-US" dirty="0" smtClean="0"/>
          </a:p>
          <a:p>
            <a:pPr lvl="1"/>
            <a:r>
              <a:rPr lang="en-US" dirty="0" smtClean="0"/>
              <a:t>Solution:  Does </a:t>
            </a:r>
            <a:r>
              <a:rPr lang="en-US" dirty="0" smtClean="0"/>
              <a:t>not apply to tobacco </a:t>
            </a:r>
            <a:r>
              <a:rPr lang="en-US" dirty="0" smtClean="0"/>
              <a:t>industry</a:t>
            </a:r>
          </a:p>
          <a:p>
            <a:pPr lvl="2"/>
            <a:r>
              <a:rPr lang="en-US" dirty="0" smtClean="0"/>
              <a:t>(Implication:  Tobacco companies won’t support TPP)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3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54215"/>
            <a:ext cx="7486841" cy="1143000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Oddities of the TPP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27820"/>
            <a:ext cx="7467600" cy="47983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Biologic Drugs </a:t>
            </a:r>
          </a:p>
          <a:p>
            <a:pPr marL="914400" lvl="2" indent="0">
              <a:buNone/>
            </a:pPr>
            <a:r>
              <a:rPr lang="en-US" dirty="0"/>
              <a:t>(advanced medicines made from living organisms)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issue:  </a:t>
            </a:r>
            <a:r>
              <a:rPr lang="en-US" sz="2800" dirty="0" smtClean="0"/>
              <a:t>Time </a:t>
            </a:r>
            <a:r>
              <a:rPr lang="en-US" sz="2800" dirty="0"/>
              <a:t>period of permitted data </a:t>
            </a:r>
            <a:r>
              <a:rPr lang="en-US" sz="2800" dirty="0" smtClean="0"/>
              <a:t>exclusivity</a:t>
            </a:r>
            <a:endParaRPr lang="en-US" sz="2800" dirty="0"/>
          </a:p>
          <a:p>
            <a:pPr lvl="1"/>
            <a:r>
              <a:rPr lang="en-US" dirty="0"/>
              <a:t>US wanted 12 years of protection, as contained in the </a:t>
            </a:r>
            <a:r>
              <a:rPr lang="en-US" dirty="0" smtClean="0"/>
              <a:t>Obama Care.  </a:t>
            </a:r>
            <a:endParaRPr lang="en-US" dirty="0"/>
          </a:p>
          <a:p>
            <a:pPr lvl="1"/>
            <a:r>
              <a:rPr lang="en-US" dirty="0"/>
              <a:t>Australia and others wanted much shorter protection, 5 or 6 </a:t>
            </a:r>
            <a:r>
              <a:rPr lang="en-US" dirty="0" smtClean="0"/>
              <a:t>years.</a:t>
            </a:r>
          </a:p>
          <a:p>
            <a:pPr lvl="1"/>
            <a:r>
              <a:rPr lang="en-US" dirty="0"/>
              <a:t>Compromise:  US </a:t>
            </a:r>
            <a:r>
              <a:rPr lang="en-US" dirty="0" smtClean="0"/>
              <a:t>keeps 12</a:t>
            </a:r>
            <a:r>
              <a:rPr lang="en-US" dirty="0"/>
              <a:t>-</a:t>
            </a:r>
            <a:r>
              <a:rPr lang="en-US" dirty="0" smtClean="0"/>
              <a:t>years; others </a:t>
            </a:r>
            <a:r>
              <a:rPr lang="en-US" dirty="0"/>
              <a:t>will not.  5 years protection will be an </a:t>
            </a:r>
            <a:r>
              <a:rPr lang="en-US" dirty="0" smtClean="0"/>
              <a:t>increase.</a:t>
            </a:r>
          </a:p>
          <a:p>
            <a:pPr lvl="2"/>
            <a:r>
              <a:rPr lang="en-US" dirty="0"/>
              <a:t>(Implication:  </a:t>
            </a:r>
            <a:r>
              <a:rPr lang="en-US" dirty="0" smtClean="0"/>
              <a:t>Drug companies may not support </a:t>
            </a:r>
            <a:r>
              <a:rPr lang="en-US" dirty="0"/>
              <a:t>TPP)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8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54215"/>
            <a:ext cx="7486841" cy="1143000"/>
          </a:xfrm>
          <a:solidFill>
            <a:srgbClr val="FFFFFF"/>
          </a:solidFill>
        </p:spPr>
        <p:txBody>
          <a:bodyPr/>
          <a:lstStyle/>
          <a:p>
            <a:r>
              <a:rPr lang="en-US" dirty="0" smtClean="0"/>
              <a:t>Oddities of the TPP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27820"/>
            <a:ext cx="7467600" cy="4798344"/>
          </a:xfrm>
        </p:spPr>
        <p:txBody>
          <a:bodyPr>
            <a:normAutofit/>
          </a:bodyPr>
          <a:lstStyle/>
          <a:p>
            <a:r>
              <a:rPr lang="en-US" dirty="0" smtClean="0"/>
              <a:t>Japanese Agriculture:  </a:t>
            </a:r>
            <a:endParaRPr lang="en-US" dirty="0"/>
          </a:p>
          <a:p>
            <a:pPr lvl="1"/>
            <a:r>
              <a:rPr lang="en-US" dirty="0"/>
              <a:t>Japan will lower its tariff on beef from over </a:t>
            </a:r>
            <a:r>
              <a:rPr lang="en-US" dirty="0">
                <a:solidFill>
                  <a:srgbClr val="FF0000"/>
                </a:solidFill>
              </a:rPr>
              <a:t>38.5% to 9% </a:t>
            </a:r>
            <a:r>
              <a:rPr lang="en-US" dirty="0"/>
              <a:t>over 16 years</a:t>
            </a:r>
          </a:p>
          <a:p>
            <a:pPr lvl="1"/>
            <a:r>
              <a:rPr lang="en-US" dirty="0" smtClean="0"/>
              <a:t>Rice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no cut in tariff</a:t>
            </a:r>
            <a:r>
              <a:rPr lang="en-US" dirty="0" smtClean="0"/>
              <a:t>):  </a:t>
            </a:r>
            <a:r>
              <a:rPr lang="en-US" dirty="0"/>
              <a:t>New duty-free quota of 50,000 tons, rising to 75,000 tons in year 13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1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ord-school-ppt-template_11-12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ford-school-ppt-template_11-12_light.pot</Template>
  <TotalTime>36572</TotalTime>
  <Words>666</Words>
  <Application>Microsoft Macintosh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ford-school-ppt-template_11-12_light</vt:lpstr>
      <vt:lpstr>The TPP A Tough Political Proposition  (aka the Trans-Pacific Partnership)</vt:lpstr>
      <vt:lpstr>PowerPoint Presentation</vt:lpstr>
      <vt:lpstr>What Is the TPP?</vt:lpstr>
      <vt:lpstr>Oddities of the TPP</vt:lpstr>
      <vt:lpstr>PowerPoint Presentation</vt:lpstr>
      <vt:lpstr>PowerPoint Presentation</vt:lpstr>
      <vt:lpstr>Oddities of the TPP</vt:lpstr>
      <vt:lpstr>Oddities of the TPP</vt:lpstr>
      <vt:lpstr>Oddities of the TPP</vt:lpstr>
      <vt:lpstr>Oddities of the TPP</vt:lpstr>
      <vt:lpstr>Should TPP be Approved?</vt:lpstr>
      <vt:lpstr>Should TPP be Approved?</vt:lpstr>
      <vt:lpstr>Should TPP be Approved?</vt:lpstr>
      <vt:lpstr>Will TPP be Approved?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Rue the ROOs</dc:title>
  <dc:creator>Alan Deardorff</dc:creator>
  <cp:lastModifiedBy>Alan Deardorff</cp:lastModifiedBy>
  <cp:revision>109</cp:revision>
  <dcterms:created xsi:type="dcterms:W3CDTF">2011-07-06T15:52:55Z</dcterms:created>
  <dcterms:modified xsi:type="dcterms:W3CDTF">2016-10-04T15:37:47Z</dcterms:modified>
</cp:coreProperties>
</file>